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6"/>
  </p:notesMasterIdLst>
  <p:handoutMasterIdLst>
    <p:handoutMasterId r:id="rId7"/>
  </p:handoutMasterIdLst>
  <p:sldIdLst>
    <p:sldId id="257" r:id="rId5"/>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0" autoAdjust="0"/>
    <p:restoredTop sz="94660"/>
  </p:normalViewPr>
  <p:slideViewPr>
    <p:cSldViewPr>
      <p:cViewPr varScale="1">
        <p:scale>
          <a:sx n="64" d="100"/>
          <a:sy n="64" d="100"/>
        </p:scale>
        <p:origin x="1188" y="56"/>
      </p:cViewPr>
      <p:guideLst/>
    </p:cSldViewPr>
  </p:slideViewPr>
  <p:notesTextViewPr>
    <p:cViewPr>
      <p:scale>
        <a:sx n="1" d="1"/>
        <a:sy n="1" d="1"/>
      </p:scale>
      <p:origin x="0" y="0"/>
    </p:cViewPr>
  </p:notesTextViewPr>
  <p:notesViewPr>
    <p:cSldViewPr>
      <p:cViewPr varScale="1">
        <p:scale>
          <a:sx n="95" d="100"/>
          <a:sy n="95" d="100"/>
        </p:scale>
        <p:origin x="358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A4C4C9-9907-4BB6-B95A-E6BBD959AAB4}" type="datetimeFigureOut">
              <a:rPr lang="en-US" smtClean="0"/>
              <a:t>4/28/2019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2D650F-38E5-40ED-AA32-287D3AC686E8}" type="slidenum">
              <a:rPr lang="en-US" smtClean="0"/>
              <a:t>‹#›</a:t>
            </a:fld>
            <a:endParaRPr lang="en-US"/>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DA592C-A796-4264-BD45-11AED491B3E4}" type="datetimeFigureOut">
              <a:rPr lang="en-US" smtClean="0"/>
              <a:t>4/28/2019</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02A30-9192-49A2-98D9-8D2828AE31E2}" type="slidenum">
              <a:rPr lang="en-US" smtClean="0"/>
              <a:t>‹#›</a:t>
            </a:fld>
            <a:endParaRPr lang="en-US"/>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utside">
    <p:spTree>
      <p:nvGrpSpPr>
        <p:cNvPr id="1" name=""/>
        <p:cNvGrpSpPr/>
        <p:nvPr/>
      </p:nvGrpSpPr>
      <p:grpSpPr>
        <a:xfrm>
          <a:off x="0" y="0"/>
          <a:ext cx="0" cy="0"/>
          <a:chOff x="0" y="0"/>
          <a:chExt cx="0" cy="0"/>
        </a:xfrm>
      </p:grpSpPr>
      <p:sp>
        <p:nvSpPr>
          <p:cNvPr id="41"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7165848" y="4343399"/>
            <a:ext cx="2432304" cy="2971801"/>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r>
              <a:rPr lang="en-US"/>
              <a:t>Click icon to add picture</a:t>
            </a:r>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How do you get started with this template?</a:t>
            </a:r>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can use this fresh, professional brochure just as is or easily customize it.</a:t>
            </a:r>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a:t>We’ve included a few tips throughout the template to help you get started.</a:t>
            </a:r>
            <a:br>
              <a:rPr lang="en-US" dirty="0"/>
            </a:br>
            <a:r>
              <a:rPr lang="en-US" dirty="0"/>
              <a:t>To replace any tip text (such as this) with your own, just click it and begin typing.</a:t>
            </a:r>
            <a:br>
              <a:rPr lang="en-US" dirty="0"/>
            </a:br>
            <a:r>
              <a:rPr lang="en-US" dirty="0"/>
              <a:t>To replace photos in the brochure, select an image and delete it. Then click the Insert Picture icon in the placeholder to insert your own photo.</a:t>
            </a:r>
            <a:br>
              <a:rPr lang="en-US" dirty="0"/>
            </a:br>
            <a:r>
              <a:rPr lang="en-US" dirty="0"/>
              <a:t>To change the logo to your own, right-click  the picture “replace with LOGO” and choose Change Picture.</a:t>
            </a:r>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Who We Are</a:t>
            </a:r>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About Us</a:t>
            </a:r>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Contact Us</a:t>
            </a:r>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Phone: [Telephone]</a:t>
            </a:r>
            <a:br>
              <a:rPr lang="en-US" sz="1000" b="0" cap="none" baseline="0" dirty="0">
                <a:solidFill>
                  <a:schemeClr val="tx1"/>
                </a:solidFill>
                <a:latin typeface="+mn-lt"/>
              </a:rPr>
            </a:br>
            <a:r>
              <a:rPr lang="en-US" sz="1000" b="0" cap="none" baseline="0" dirty="0">
                <a:solidFill>
                  <a:schemeClr val="tx1"/>
                </a:solidFill>
                <a:latin typeface="+mn-lt"/>
              </a:rPr>
              <a:t>Email: [Email address]</a:t>
            </a:r>
            <a:br>
              <a:rPr lang="en-US" sz="1000" b="0" cap="none" baseline="0" dirty="0">
                <a:solidFill>
                  <a:schemeClr val="tx1"/>
                </a:solidFill>
                <a:latin typeface="+mn-lt"/>
              </a:rPr>
            </a:br>
            <a:r>
              <a:rPr lang="en-US" sz="1000" b="0" cap="none" baseline="0" dirty="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851269"/>
            <a:ext cx="1508125" cy="152400"/>
          </a:xfrm>
        </p:spPr>
        <p:txBody>
          <a:bodyPr>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[company name]</a:t>
            </a:r>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a:t>[Address]</a:t>
            </a:r>
            <a:br>
              <a:rPr lang="en-US" dirty="0"/>
            </a:br>
            <a:r>
              <a:rPr lang="en-US" dirty="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r>
              <a:rPr lang="en-US"/>
              <a:t>Click icon to add picture</a:t>
            </a:r>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a:t>Company name</a:t>
            </a:r>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[Brochure subtitle or company tagline.]</a:t>
            </a:r>
          </a:p>
        </p:txBody>
      </p:sp>
    </p:spTree>
    <p:extLst>
      <p:ext uri="{BB962C8B-B14F-4D97-AF65-F5344CB8AC3E}">
        <p14:creationId xmlns:p14="http://schemas.microsoft.com/office/powerpoint/2010/main" val="478386529"/>
      </p:ext>
    </p:extLst>
  </p:cSld>
  <p:clrMapOvr>
    <a:masterClrMapping/>
  </p:clrMapOvr>
  <p:extLst mod="1">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side">
    <p:spTree>
      <p:nvGrpSpPr>
        <p:cNvPr id="1" name=""/>
        <p:cNvGrpSpPr/>
        <p:nvPr/>
      </p:nvGrpSpPr>
      <p:grpSpPr>
        <a:xfrm>
          <a:off x="0" y="0"/>
          <a:ext cx="0" cy="0"/>
          <a:chOff x="0" y="0"/>
          <a:chExt cx="0" cy="0"/>
        </a:xfrm>
      </p:grpSpPr>
      <p:sp>
        <p:nvSpPr>
          <p:cNvPr id="38" name="Instructional Text"/>
          <p:cNvSpPr/>
          <p:nvPr/>
        </p:nvSpPr>
        <p:spPr>
          <a:xfrm>
            <a:off x="10287000" y="4549"/>
            <a:ext cx="1676400" cy="7767851"/>
          </a:xfrm>
          <a:prstGeom prst="roundRect">
            <a:avLst>
              <a:gd name="adj" fmla="val 6795"/>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200"/>
              </a:spcBef>
            </a:pPr>
            <a:r>
              <a:rPr lang="en-US" sz="1100" b="1" i="1" baseline="0" dirty="0">
                <a:latin typeface="Arial" pitchFamily="34" charset="0"/>
                <a:cs typeface="Arial" pitchFamily="34" charset="0"/>
              </a:rPr>
              <a:t>Note: </a:t>
            </a:r>
          </a:p>
          <a:p>
            <a:pPr>
              <a:spcBef>
                <a:spcPts val="1200"/>
              </a:spcBef>
            </a:pPr>
            <a:r>
              <a:rPr lang="en-US" sz="1100" b="1" i="1" baseline="0" dirty="0">
                <a:latin typeface="Arial" pitchFamily="34" charset="0"/>
                <a:cs typeface="Arial" pitchFamily="34" charset="0"/>
              </a:rPr>
              <a:t>This brochure </a:t>
            </a:r>
            <a:r>
              <a:rPr lang="en-US" sz="1100" b="1" i="1" dirty="0">
                <a:latin typeface="Arial" pitchFamily="34" charset="0"/>
                <a:cs typeface="Arial" pitchFamily="34" charset="0"/>
              </a:rPr>
              <a:t>is designed to be printed. </a:t>
            </a:r>
            <a:r>
              <a:rPr lang="en-US" sz="1100" b="1" i="1" baseline="0" dirty="0">
                <a:latin typeface="Arial" pitchFamily="34" charset="0"/>
                <a:cs typeface="Arial" pitchFamily="34" charset="0"/>
              </a:rPr>
              <a:t>You should test print on regular paper to ensure proper positioning before printing on</a:t>
            </a:r>
            <a:r>
              <a:rPr lang="en-US" sz="1100" b="1" i="1" dirty="0">
                <a:latin typeface="Arial" pitchFamily="34" charset="0"/>
                <a:cs typeface="Arial" pitchFamily="34" charset="0"/>
              </a:rPr>
              <a:t> card stock.</a:t>
            </a:r>
          </a:p>
          <a:p>
            <a:pPr>
              <a:spcBef>
                <a:spcPts val="1200"/>
              </a:spcBef>
            </a:pPr>
            <a:r>
              <a:rPr lang="en-US" sz="1100" b="1" i="1" baseline="0" dirty="0">
                <a:latin typeface="Arial" pitchFamily="34" charset="0"/>
                <a:cs typeface="Arial" pitchFamily="34" charset="0"/>
              </a:rPr>
              <a:t>You may need to uncheck Scale to Fit Paper in the Print dialog (in the Full Page Slides dropdown).</a:t>
            </a:r>
          </a:p>
          <a:p>
            <a:pPr>
              <a:spcBef>
                <a:spcPts val="1200"/>
              </a:spcBef>
            </a:pPr>
            <a:r>
              <a:rPr lang="en-US" sz="1100" b="1" i="1" dirty="0">
                <a:latin typeface="Arial" pitchFamily="34" charset="0"/>
                <a:cs typeface="Arial" pitchFamily="34" charset="0"/>
              </a:rPr>
              <a:t>Check your printer instructions to print double-sided pages.</a:t>
            </a:r>
            <a:endParaRPr lang="en-US" sz="1100" b="1" i="1" baseline="0" dirty="0">
              <a:latin typeface="Arial" pitchFamily="34" charset="0"/>
              <a:cs typeface="Arial" pitchFamily="34" charset="0"/>
            </a:endParaRPr>
          </a:p>
          <a:p>
            <a:pPr>
              <a:spcBef>
                <a:spcPts val="1200"/>
              </a:spcBef>
            </a:pPr>
            <a:r>
              <a:rPr lang="en-US" sz="1100" b="1" i="1" baseline="0" dirty="0">
                <a:latin typeface="Arial" pitchFamily="34" charset="0"/>
                <a:cs typeface="Arial" pitchFamily="34" charset="0"/>
              </a:rPr>
              <a:t>To change images on this slide, select a picture and delete it. Then click the Insert Picture icon</a:t>
            </a:r>
          </a:p>
          <a:p>
            <a:pPr>
              <a:spcBef>
                <a:spcPts val="1200"/>
              </a:spcBef>
            </a:pPr>
            <a:r>
              <a:rPr lang="en-US" sz="1100" b="1" i="1" baseline="0" dirty="0">
                <a:latin typeface="Arial" pitchFamily="34" charset="0"/>
                <a:cs typeface="Arial" pitchFamily="34" charset="0"/>
              </a:rPr>
              <a:t>in the placeholder to insert your own image.</a:t>
            </a:r>
          </a:p>
          <a:p>
            <a:pPr>
              <a:spcBef>
                <a:spcPts val="1200"/>
              </a:spcBef>
            </a:pPr>
            <a:r>
              <a:rPr lang="en-US" sz="1100" b="1" i="1" dirty="0">
                <a:latin typeface="Arial" pitchFamily="34" charset="0"/>
                <a:cs typeface="Arial" pitchFamily="34" charset="0"/>
              </a:rPr>
              <a:t>To change the logo to your own, right-click  the picture “replace with LOGO” and choose Change Picture.</a:t>
            </a:r>
          </a:p>
        </p:txBody>
      </p:sp>
      <p:pic>
        <p:nvPicPr>
          <p:cNvPr id="4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382" t="11880" r="7418" b="10952"/>
          <a:stretch/>
        </p:blipFill>
        <p:spPr bwMode="auto">
          <a:xfrm>
            <a:off x="11306175" y="4422775"/>
            <a:ext cx="290285" cy="28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p:nvCxnSpPr>
        <p:spPr>
          <a:xfrm>
            <a:off x="3813048" y="1930512"/>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813048" y="3537155"/>
            <a:ext cx="2432304"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25"/>
          <p:cNvSpPr>
            <a:spLocks noGrp="1"/>
          </p:cNvSpPr>
          <p:nvPr>
            <p:ph type="body" sz="quarter" idx="14" hasCustomPrompt="1"/>
          </p:nvPr>
        </p:nvSpPr>
        <p:spPr>
          <a:xfrm>
            <a:off x="457200" y="5151395"/>
            <a:ext cx="2428875" cy="248151"/>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Here are a couple of ideas…</a:t>
            </a:r>
          </a:p>
        </p:txBody>
      </p:sp>
      <p:sp>
        <p:nvSpPr>
          <p:cNvPr id="29" name="Text Placeholder 25"/>
          <p:cNvSpPr>
            <a:spLocks noGrp="1"/>
          </p:cNvSpPr>
          <p:nvPr>
            <p:ph type="body" sz="quarter" idx="16" hasCustomPrompt="1"/>
          </p:nvPr>
        </p:nvSpPr>
        <p:spPr>
          <a:xfrm>
            <a:off x="457200" y="4386248"/>
            <a:ext cx="2428875" cy="609271"/>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What do you include in a brochure?</a:t>
            </a:r>
          </a:p>
        </p:txBody>
      </p:sp>
      <p:sp>
        <p:nvSpPr>
          <p:cNvPr id="13" name="Picture Placeholder 11"/>
          <p:cNvSpPr>
            <a:spLocks noGrp="1"/>
          </p:cNvSpPr>
          <p:nvPr>
            <p:ph type="pic" sz="quarter" idx="11"/>
          </p:nvPr>
        </p:nvSpPr>
        <p:spPr>
          <a:xfrm>
            <a:off x="457200" y="457200"/>
            <a:ext cx="2428875" cy="3657600"/>
          </a:xfrm>
          <a:solidFill>
            <a:schemeClr val="bg2"/>
          </a:solidFill>
        </p:spPr>
        <p:txBody>
          <a:bodyPr tIns="274320">
            <a:normAutofit/>
          </a:bodyPr>
          <a:lstStyle>
            <a:lvl1pPr marL="0" indent="0" algn="ctr">
              <a:buNone/>
              <a:defRPr sz="1400"/>
            </a:lvl1pPr>
          </a:lstStyle>
          <a:p>
            <a:r>
              <a:rPr lang="en-US"/>
              <a:t>Click icon to add picture</a:t>
            </a:r>
          </a:p>
        </p:txBody>
      </p:sp>
      <p:sp>
        <p:nvSpPr>
          <p:cNvPr id="26" name="Text Placeholder 25"/>
          <p:cNvSpPr>
            <a:spLocks noGrp="1"/>
          </p:cNvSpPr>
          <p:nvPr>
            <p:ph type="body" sz="quarter" idx="13" hasCustomPrompt="1"/>
          </p:nvPr>
        </p:nvSpPr>
        <p:spPr>
          <a:xfrm>
            <a:off x="457199" y="5399546"/>
            <a:ext cx="2428875" cy="1915653"/>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This spot would be perfect for a mission statement. You might use the right side of the page to summarize how you stand out from the crowd and use the center for a brief success story.</a:t>
            </a:r>
            <a:br>
              <a:rPr lang="en-US" dirty="0"/>
            </a:br>
            <a:r>
              <a:rPr lang="en-US" dirty="0"/>
              <a:t>(And be sure to pick photos that show off what your company does best. Pictures should always dress to impress.)</a:t>
            </a:r>
          </a:p>
        </p:txBody>
      </p:sp>
      <p:sp>
        <p:nvSpPr>
          <p:cNvPr id="30" name="Text Placeholder 25"/>
          <p:cNvSpPr>
            <a:spLocks noGrp="1"/>
          </p:cNvSpPr>
          <p:nvPr>
            <p:ph type="body" sz="quarter" idx="17" hasCustomPrompt="1"/>
          </p:nvPr>
        </p:nvSpPr>
        <p:spPr>
          <a:xfrm>
            <a:off x="3813820" y="612648"/>
            <a:ext cx="2428875" cy="454152"/>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 document that looks this good has to be difficult to format?</a:t>
            </a:r>
          </a:p>
        </p:txBody>
      </p:sp>
      <p:sp>
        <p:nvSpPr>
          <p:cNvPr id="31" name="Text Placeholder 25"/>
          <p:cNvSpPr>
            <a:spLocks noGrp="1"/>
          </p:cNvSpPr>
          <p:nvPr>
            <p:ph type="body" sz="quarter" idx="18" hasCustomPrompt="1"/>
          </p:nvPr>
        </p:nvSpPr>
        <p:spPr>
          <a:xfrm>
            <a:off x="3813820" y="1066800"/>
            <a:ext cx="2428875" cy="68580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Think again! The placeholders in this brochure are formatted for you. Enter your own text with just a click.</a:t>
            </a:r>
          </a:p>
        </p:txBody>
      </p:sp>
      <p:sp>
        <p:nvSpPr>
          <p:cNvPr id="18" name="Text Placeholder 25"/>
          <p:cNvSpPr>
            <a:spLocks noGrp="1"/>
          </p:cNvSpPr>
          <p:nvPr>
            <p:ph type="body" sz="quarter" idx="23" hasCustomPrompt="1"/>
          </p:nvPr>
        </p:nvSpPr>
        <p:spPr>
          <a:xfrm>
            <a:off x="3813820" y="1994810"/>
            <a:ext cx="2428875" cy="1384504"/>
          </a:xfrm>
        </p:spPr>
        <p:txBody>
          <a:bodyPr anchor="ctr">
            <a:noAutofit/>
          </a:bodyPr>
          <a:lstStyle>
            <a:lvl1pPr marL="0" indent="0">
              <a:lnSpc>
                <a:spcPct val="130000"/>
              </a:lnSpc>
              <a:spcBef>
                <a:spcPts val="0"/>
              </a:spcBef>
              <a:buNone/>
              <a:defRPr sz="1500" i="1" baseline="0">
                <a:solidFill>
                  <a:schemeClr val="accent2">
                    <a:lumMod val="75000"/>
                  </a:schemeClr>
                </a:solidFill>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be shy! Show them how fabulous you are! This is a great spot for a glowing testimonial.”</a:t>
            </a:r>
          </a:p>
        </p:txBody>
      </p:sp>
      <p:sp>
        <p:nvSpPr>
          <p:cNvPr id="32" name="Text Placeholder 25"/>
          <p:cNvSpPr>
            <a:spLocks noGrp="1"/>
          </p:cNvSpPr>
          <p:nvPr>
            <p:ph type="body" sz="quarter" idx="19" hasCustomPrompt="1"/>
          </p:nvPr>
        </p:nvSpPr>
        <p:spPr>
          <a:xfrm>
            <a:off x="3813820" y="3865106"/>
            <a:ext cx="2428875" cy="22860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marL="0" marR="0" lvl="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Get the exact results you want</a:t>
            </a:r>
          </a:p>
        </p:txBody>
      </p:sp>
      <p:sp>
        <p:nvSpPr>
          <p:cNvPr id="21" name="Text Placeholder 25"/>
          <p:cNvSpPr>
            <a:spLocks noGrp="1"/>
          </p:cNvSpPr>
          <p:nvPr>
            <p:ph type="body" sz="quarter" idx="24" hasCustomPrompt="1"/>
          </p:nvPr>
        </p:nvSpPr>
        <p:spPr>
          <a:xfrm>
            <a:off x="3813820" y="4106980"/>
            <a:ext cx="2428875" cy="844959"/>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To easily customize the look of this brochure, on the Design tab of the ribbon, check out the Themes, Colors, and Fonts galleries.</a:t>
            </a:r>
          </a:p>
        </p:txBody>
      </p:sp>
      <p:sp>
        <p:nvSpPr>
          <p:cNvPr id="22" name="Text Placeholder 25"/>
          <p:cNvSpPr>
            <a:spLocks noGrp="1"/>
          </p:cNvSpPr>
          <p:nvPr>
            <p:ph type="body" sz="quarter" idx="25" hasCustomPrompt="1"/>
          </p:nvPr>
        </p:nvSpPr>
        <p:spPr>
          <a:xfrm>
            <a:off x="3813820" y="5056716"/>
            <a:ext cx="2428875" cy="412340"/>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Have company-branded colors or fonts?</a:t>
            </a:r>
          </a:p>
        </p:txBody>
      </p:sp>
      <p:sp>
        <p:nvSpPr>
          <p:cNvPr id="24" name="Text Placeholder 25"/>
          <p:cNvSpPr>
            <a:spLocks noGrp="1"/>
          </p:cNvSpPr>
          <p:nvPr>
            <p:ph type="body" sz="quarter" idx="26" hasCustomPrompt="1"/>
          </p:nvPr>
        </p:nvSpPr>
        <p:spPr>
          <a:xfrm>
            <a:off x="3813820" y="5494568"/>
            <a:ext cx="2428875" cy="771552"/>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No problem! The Themes, Colors, and Fonts galleries give you the option to add your own.</a:t>
            </a:r>
          </a:p>
        </p:txBody>
      </p:sp>
      <p:sp>
        <p:nvSpPr>
          <p:cNvPr id="12" name="Picture Placeholder 11"/>
          <p:cNvSpPr>
            <a:spLocks noGrp="1"/>
          </p:cNvSpPr>
          <p:nvPr>
            <p:ph type="pic" sz="quarter" idx="10"/>
          </p:nvPr>
        </p:nvSpPr>
        <p:spPr>
          <a:xfrm>
            <a:off x="7165975" y="457200"/>
            <a:ext cx="2428875" cy="1600200"/>
          </a:xfrm>
          <a:solidFill>
            <a:schemeClr val="bg2"/>
          </a:solidFill>
        </p:spPr>
        <p:txBody>
          <a:bodyPr tIns="274320">
            <a:normAutofit/>
          </a:bodyPr>
          <a:lstStyle>
            <a:lvl1pPr marL="0" indent="0" algn="ctr">
              <a:buNone/>
              <a:defRPr sz="1400"/>
            </a:lvl1pPr>
          </a:lstStyle>
          <a:p>
            <a:r>
              <a:rPr lang="en-US"/>
              <a:t>Click icon to add picture</a:t>
            </a:r>
          </a:p>
        </p:txBody>
      </p:sp>
      <p:sp>
        <p:nvSpPr>
          <p:cNvPr id="28" name="Text Placeholder 25"/>
          <p:cNvSpPr>
            <a:spLocks noGrp="1"/>
          </p:cNvSpPr>
          <p:nvPr>
            <p:ph type="body" sz="quarter" idx="15" hasCustomPrompt="1"/>
          </p:nvPr>
        </p:nvSpPr>
        <p:spPr>
          <a:xfrm>
            <a:off x="7165975" y="2221894"/>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[Type a caption for your photo]</a:t>
            </a:r>
          </a:p>
        </p:txBody>
      </p:sp>
      <p:sp>
        <p:nvSpPr>
          <p:cNvPr id="25" name="Text Placeholder 25"/>
          <p:cNvSpPr>
            <a:spLocks noGrp="1"/>
          </p:cNvSpPr>
          <p:nvPr>
            <p:ph type="body" sz="quarter" idx="27" hasCustomPrompt="1"/>
          </p:nvPr>
        </p:nvSpPr>
        <p:spPr>
          <a:xfrm>
            <a:off x="7172325" y="2530613"/>
            <a:ext cx="2428875" cy="73303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Don’t forget to include some specifics about what you offer, and how you differ from the competition.</a:t>
            </a:r>
          </a:p>
        </p:txBody>
      </p:sp>
      <p:sp>
        <p:nvSpPr>
          <p:cNvPr id="35" name="Text Placeholder 25"/>
          <p:cNvSpPr>
            <a:spLocks noGrp="1"/>
          </p:cNvSpPr>
          <p:nvPr>
            <p:ph type="body" sz="quarter" idx="28" hasCustomPrompt="1"/>
          </p:nvPr>
        </p:nvSpPr>
        <p:spPr>
          <a:xfrm>
            <a:off x="7172325" y="3326958"/>
            <a:ext cx="2428875" cy="210899"/>
          </a:xfrm>
        </p:spPr>
        <p:txBody>
          <a:bodyPr>
            <a:noAutofit/>
          </a:bodyPr>
          <a:lstStyle>
            <a:lvl1pPr marL="0" marR="0" indent="0" algn="l" defTabSz="754380" rtl="0" eaLnBrk="1" fontAlgn="auto" latinLnBrk="0" hangingPunct="1">
              <a:lnSpc>
                <a:spcPct val="100000"/>
              </a:lnSpc>
              <a:spcBef>
                <a:spcPts val="0"/>
              </a:spcBef>
              <a:spcAft>
                <a:spcPts val="0"/>
              </a:spcAft>
              <a:buClrTx/>
              <a:buSzTx/>
              <a:buFont typeface="Arial" panose="020B0604020202020204" pitchFamily="34" charset="0"/>
              <a:buNone/>
              <a:tabLst/>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Our Products and Services</a:t>
            </a:r>
          </a:p>
        </p:txBody>
      </p:sp>
      <p:sp>
        <p:nvSpPr>
          <p:cNvPr id="36" name="Text Placeholder 25"/>
          <p:cNvSpPr>
            <a:spLocks noGrp="1"/>
          </p:cNvSpPr>
          <p:nvPr>
            <p:ph type="body" sz="quarter" idx="29" hasCustomPrompt="1"/>
          </p:nvPr>
        </p:nvSpPr>
        <p:spPr>
          <a:xfrm>
            <a:off x="7172325" y="3552470"/>
            <a:ext cx="2428875" cy="3762730"/>
          </a:xfrm>
        </p:spPr>
        <p:txBody>
          <a:bodyPr>
            <a:noAutofit/>
          </a:bodyPr>
          <a:lstStyle>
            <a:lvl1pPr marL="0" indent="0">
              <a:lnSpc>
                <a:spcPct val="120000"/>
              </a:lnSpc>
              <a:spcBef>
                <a:spcPts val="100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could include a bulleted list of products, services, or major benefits of working with your company. Or just summarize your finer points in a few concise paragraphs.</a:t>
            </a:r>
            <a:br>
              <a:rPr lang="en-US" dirty="0"/>
            </a:br>
            <a:r>
              <a:rPr lang="en-US" dirty="0"/>
              <a:t>We know you could go on for hours about how great your business is. (And we don’t blame you—you’re amazing!) Just remember that this is marketing—if you want to grab their attention, keep it brief, friendly, and readable.</a:t>
            </a:r>
          </a:p>
        </p:txBody>
      </p:sp>
    </p:spTree>
    <p:extLst>
      <p:ext uri="{BB962C8B-B14F-4D97-AF65-F5344CB8AC3E}">
        <p14:creationId xmlns:p14="http://schemas.microsoft.com/office/powerpoint/2010/main" val="1198149047"/>
      </p:ext>
    </p:extLst>
  </p:cSld>
  <p:clrMapOvr>
    <a:masterClrMapping/>
  </p:clrMapOvr>
  <p:extLst>
    <p:ext uri="{DCECCB84-F9BA-43D5-87BE-67443E8EF086}">
      <p15:sldGuideLst xmlns:p15="http://schemas.microsoft.com/office/powerpoint/2012/main">
        <p15:guide id="1" pos="4224">
          <p15:clr>
            <a:srgbClr val="547EBF"/>
          </p15:clr>
        </p15:guide>
        <p15:guide id="2" orient="horz" pos="2448">
          <p15:clr>
            <a:srgbClr val="FBAE40"/>
          </p15:clr>
        </p15:guide>
        <p15:guide id="3" pos="2112">
          <p15:clr>
            <a:srgbClr val="547EBF"/>
          </p15:clr>
        </p15:guide>
        <p15:guide id="4" orient="horz" pos="4608">
          <p15:clr>
            <a:srgbClr val="FBAE40"/>
          </p15:clr>
        </p15:guide>
        <p15:guide id="5" orient="horz" pos="288">
          <p15:clr>
            <a:srgbClr val="FBAE40"/>
          </p15:clr>
        </p15:guide>
        <p15:guide id="6" pos="4509">
          <p15:clr>
            <a:srgbClr val="FBAE40"/>
          </p15:clr>
        </p15:guide>
        <p15:guide id="7" pos="6044">
          <p15:clr>
            <a:srgbClr val="FBAE40"/>
          </p15:clr>
        </p15:guide>
        <p15:guide id="8" pos="3168">
          <p15:clr>
            <a:srgbClr val="FBAE40"/>
          </p15:clr>
        </p15:guide>
        <p15:guide id="9" pos="2400">
          <p15:clr>
            <a:srgbClr val="FBAE40"/>
          </p15:clr>
        </p15:guide>
        <p15:guide id="10" pos="1824">
          <p15:clr>
            <a:srgbClr val="FBAE40"/>
          </p15:clr>
        </p15:guide>
        <p15:guide id="11" pos="288">
          <p15:clr>
            <a:srgbClr val="FBAE40"/>
          </p15:clr>
        </p15:guide>
        <p15:guide id="12" pos="39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09"/>
            <a:ext cx="8675370" cy="1502305"/>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4"/>
            <a:ext cx="2703195"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t>4/28/2019</a:t>
            </a:fld>
            <a:endParaRPr lang="en-US"/>
          </a:p>
        </p:txBody>
      </p:sp>
      <p:sp>
        <p:nvSpPr>
          <p:cNvPr id="5" name="Footer Placeholder 4"/>
          <p:cNvSpPr>
            <a:spLocks noGrp="1"/>
          </p:cNvSpPr>
          <p:nvPr>
            <p:ph type="ftr" sz="quarter" idx="3"/>
          </p:nvPr>
        </p:nvSpPr>
        <p:spPr>
          <a:xfrm>
            <a:off x="3834765" y="7203864"/>
            <a:ext cx="238887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63690" y="7203864"/>
            <a:ext cx="2703195"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t>‹#›</a:t>
            </a:fld>
            <a:endParaRPr lang="en-US"/>
          </a:p>
        </p:txBody>
      </p:sp>
    </p:spTree>
    <p:extLst>
      <p:ext uri="{BB962C8B-B14F-4D97-AF65-F5344CB8AC3E}">
        <p14:creationId xmlns:p14="http://schemas.microsoft.com/office/powerpoint/2010/main" val="4261577845"/>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754380" rtl="0" eaLnBrk="1" latinLnBrk="0" hangingPunct="1">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ct val="30000"/>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ct val="30000"/>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ct val="30000"/>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p:cNvSpPr>
            <a:spLocks noGrp="1"/>
          </p:cNvSpPr>
          <p:nvPr>
            <p:ph type="body" sz="quarter" idx="15"/>
          </p:nvPr>
        </p:nvSpPr>
        <p:spPr>
          <a:xfrm>
            <a:off x="457199" y="2858707"/>
            <a:ext cx="2428875" cy="274320"/>
          </a:xfrm>
        </p:spPr>
        <p:txBody>
          <a:bodyPr vert="horz" lIns="0" tIns="0" rIns="0" bIns="0" rtlCol="0" anchor="t">
            <a:noAutofit/>
          </a:bodyPr>
          <a:lstStyle/>
          <a:p>
            <a:r>
              <a:rPr lang="en-US" sz="1400" b="1" dirty="0">
                <a:solidFill>
                  <a:srgbClr val="000000"/>
                </a:solidFill>
              </a:rPr>
              <a:t>Protect victims of crime</a:t>
            </a:r>
          </a:p>
        </p:txBody>
      </p:sp>
      <p:sp>
        <p:nvSpPr>
          <p:cNvPr id="22" name="Text Placeholder 21"/>
          <p:cNvSpPr>
            <a:spLocks noGrp="1"/>
          </p:cNvSpPr>
          <p:nvPr>
            <p:ph type="body" sz="quarter" idx="13"/>
          </p:nvPr>
        </p:nvSpPr>
        <p:spPr/>
        <p:txBody>
          <a:bodyPr/>
          <a:lstStyle/>
          <a:p>
            <a:pPr lvl="0"/>
            <a:r>
              <a:rPr lang="en-US" dirty="0"/>
              <a:t>The highest rates of victims in Washington, D.C. include:</a:t>
            </a:r>
          </a:p>
        </p:txBody>
      </p:sp>
      <p:sp>
        <p:nvSpPr>
          <p:cNvPr id="21" name="Text Placeholder 20"/>
          <p:cNvSpPr>
            <a:spLocks noGrp="1"/>
          </p:cNvSpPr>
          <p:nvPr>
            <p:ph type="body" sz="quarter" idx="12"/>
          </p:nvPr>
        </p:nvSpPr>
        <p:spPr/>
        <p:txBody>
          <a:bodyPr vert="horz" lIns="0" tIns="0" rIns="0" bIns="0" rtlCol="0" anchor="t">
            <a:noAutofit/>
          </a:bodyPr>
          <a:lstStyle/>
          <a:p>
            <a:r>
              <a:rPr lang="en-US" sz="1400" dirty="0">
                <a:solidFill>
                  <a:srgbClr val="000000"/>
                </a:solidFill>
              </a:rPr>
              <a:t>1. Aggravated assault  ( 626)</a:t>
            </a:r>
          </a:p>
          <a:p>
            <a:r>
              <a:rPr lang="en-US" sz="1400" dirty="0">
                <a:solidFill>
                  <a:srgbClr val="000000"/>
                </a:solidFill>
              </a:rPr>
              <a:t>2.  Burglary (626)</a:t>
            </a:r>
          </a:p>
          <a:p>
            <a:r>
              <a:rPr lang="en-US" sz="1400" dirty="0">
                <a:solidFill>
                  <a:srgbClr val="000000"/>
                </a:solidFill>
              </a:rPr>
              <a:t>3. Robbery (530)</a:t>
            </a:r>
          </a:p>
          <a:p>
            <a:r>
              <a:rPr lang="en-US" sz="1400" dirty="0">
                <a:solidFill>
                  <a:srgbClr val="000000"/>
                </a:solidFill>
              </a:rPr>
              <a:t>4.. Forcible rape (53)</a:t>
            </a:r>
          </a:p>
          <a:p>
            <a:r>
              <a:rPr lang="en-US" sz="1400" dirty="0">
                <a:solidFill>
                  <a:srgbClr val="000000"/>
                </a:solidFill>
              </a:rPr>
              <a:t>5 Homicide (18)</a:t>
            </a:r>
          </a:p>
          <a:p>
            <a:endParaRPr lang="en-US" sz="1400" dirty="0">
              <a:solidFill>
                <a:srgbClr val="000000"/>
              </a:solidFill>
            </a:endParaRPr>
          </a:p>
        </p:txBody>
      </p:sp>
      <p:sp>
        <p:nvSpPr>
          <p:cNvPr id="25" name="Text Placeholder 24"/>
          <p:cNvSpPr>
            <a:spLocks noGrp="1"/>
          </p:cNvSpPr>
          <p:nvPr>
            <p:ph type="body" sz="quarter" idx="16"/>
          </p:nvPr>
        </p:nvSpPr>
        <p:spPr>
          <a:xfrm>
            <a:off x="3581400" y="609600"/>
            <a:ext cx="2819400" cy="457200"/>
          </a:xfrm>
        </p:spPr>
        <p:txBody>
          <a:bodyPr/>
          <a:lstStyle/>
          <a:p>
            <a:r>
              <a:rPr lang="en-US" dirty="0"/>
              <a:t>Crime Victims' Bill of Rights</a:t>
            </a:r>
          </a:p>
        </p:txBody>
      </p:sp>
      <p:sp>
        <p:nvSpPr>
          <p:cNvPr id="65" name="Text Placeholder 64"/>
          <p:cNvSpPr>
            <a:spLocks noGrp="1"/>
          </p:cNvSpPr>
          <p:nvPr>
            <p:ph type="body" sz="quarter" idx="24"/>
          </p:nvPr>
        </p:nvSpPr>
        <p:spPr>
          <a:xfrm>
            <a:off x="3651250" y="1523837"/>
            <a:ext cx="2597150" cy="880809"/>
          </a:xfrm>
        </p:spPr>
        <p:txBody>
          <a:bodyPr vert="horz" lIns="0" tIns="0" rIns="0" bIns="0" rtlCol="0" anchor="t">
            <a:noAutofit/>
          </a:bodyPr>
          <a:lstStyle/>
          <a:p>
            <a:r>
              <a:rPr lang="en-GB" sz="1200" dirty="0"/>
              <a:t>A crime victim has the following rights: (1) The right to be reasonably protected from the accused. (2) The right to reasonable, accurate, and timely notice of any public court proceeding, or any parole proceeding, involving the crime or of any release or escape of the accused.</a:t>
            </a:r>
            <a:endParaRPr lang="en-US" sz="1200" dirty="0">
              <a:solidFill>
                <a:srgbClr val="000000"/>
              </a:solidFill>
            </a:endParaRPr>
          </a:p>
        </p:txBody>
      </p:sp>
      <p:sp>
        <p:nvSpPr>
          <p:cNvPr id="29" name="Text Placeholder 28"/>
          <p:cNvSpPr>
            <a:spLocks noGrp="1"/>
          </p:cNvSpPr>
          <p:nvPr>
            <p:ph type="body" sz="quarter" idx="20"/>
          </p:nvPr>
        </p:nvSpPr>
        <p:spPr>
          <a:xfrm>
            <a:off x="3665781" y="6836293"/>
            <a:ext cx="2428875" cy="670940"/>
          </a:xfrm>
        </p:spPr>
        <p:txBody>
          <a:bodyPr/>
          <a:lstStyle/>
          <a:p>
            <a:r>
              <a:rPr lang="en-US" dirty="0"/>
              <a:t>Phone: [</a:t>
            </a:r>
            <a:r>
              <a:rPr lang="en-KE" dirty="0"/>
              <a:t>(202) 879-4216</a:t>
            </a:r>
            <a:endParaRPr lang="en-US" dirty="0"/>
          </a:p>
          <a:p>
            <a:r>
              <a:rPr lang="en-US" dirty="0"/>
              <a:t>Email: ovsjg@dc.gov</a:t>
            </a:r>
          </a:p>
          <a:p>
            <a:r>
              <a:rPr lang="en-US" dirty="0"/>
              <a:t>Web: www.ovsjg.com</a:t>
            </a:r>
          </a:p>
        </p:txBody>
      </p:sp>
      <p:sp>
        <p:nvSpPr>
          <p:cNvPr id="18" name="Title 17"/>
          <p:cNvSpPr>
            <a:spLocks noGrp="1"/>
          </p:cNvSpPr>
          <p:nvPr>
            <p:ph type="title"/>
          </p:nvPr>
        </p:nvSpPr>
        <p:spPr/>
        <p:txBody>
          <a:bodyPr>
            <a:normAutofit fontScale="90000"/>
          </a:bodyPr>
          <a:lstStyle/>
          <a:p>
            <a:r>
              <a:rPr lang="en-US" dirty="0"/>
              <a:t>Victims’ Rights and Services </a:t>
            </a:r>
          </a:p>
        </p:txBody>
      </p:sp>
      <p:sp>
        <p:nvSpPr>
          <p:cNvPr id="32" name="Text Placeholder 31"/>
          <p:cNvSpPr>
            <a:spLocks noGrp="1"/>
          </p:cNvSpPr>
          <p:nvPr>
            <p:ph type="body" sz="quarter" idx="23"/>
          </p:nvPr>
        </p:nvSpPr>
        <p:spPr>
          <a:xfrm>
            <a:off x="7322343" y="5486030"/>
            <a:ext cx="2088833" cy="439651"/>
          </a:xfrm>
        </p:spPr>
        <p:txBody>
          <a:bodyPr vert="horz" lIns="0" tIns="0" rIns="0" bIns="0" rtlCol="0" anchor="t">
            <a:noAutofit/>
          </a:bodyPr>
          <a:lstStyle/>
          <a:p>
            <a:r>
              <a:rPr lang="en-US" dirty="0">
                <a:solidFill>
                  <a:srgbClr val="000000"/>
                </a:solidFill>
              </a:rPr>
              <a:t>Violent crimes in Washington DC are  three times higher than the National average.</a:t>
            </a:r>
          </a:p>
          <a:p>
            <a:r>
              <a:rPr lang="en-US" dirty="0">
                <a:solidFill>
                  <a:srgbClr val="000000"/>
                </a:solidFill>
              </a:rPr>
              <a:t>In 2016, according to Uniform crime reporting collected by FBI, there were total of 1,244 violent crimes  which include  property and aggravated assault.</a:t>
            </a:r>
          </a:p>
        </p:txBody>
      </p:sp>
      <p:sp>
        <p:nvSpPr>
          <p:cNvPr id="3" name="Picture Placeholder 2">
            <a:extLst>
              <a:ext uri="{FF2B5EF4-FFF2-40B4-BE49-F238E27FC236}">
                <a16:creationId xmlns:a16="http://schemas.microsoft.com/office/drawing/2014/main" id="{F43BEDBE-FCB8-1E47-9ED4-E3DA01F4BD3C}"/>
              </a:ext>
            </a:extLst>
          </p:cNvPr>
          <p:cNvSpPr>
            <a:spLocks noGrp="1"/>
          </p:cNvSpPr>
          <p:nvPr>
            <p:ph type="pic" sz="quarter" idx="11"/>
          </p:nvPr>
        </p:nvSpPr>
        <p:spPr/>
      </p:sp>
      <p:sp>
        <p:nvSpPr>
          <p:cNvPr id="5" name="Picture Placeholder 4">
            <a:extLst>
              <a:ext uri="{FF2B5EF4-FFF2-40B4-BE49-F238E27FC236}">
                <a16:creationId xmlns:a16="http://schemas.microsoft.com/office/drawing/2014/main" id="{8A228A75-7E23-0B4C-A367-5943991AA2F2}"/>
              </a:ext>
            </a:extLst>
          </p:cNvPr>
          <p:cNvSpPr>
            <a:spLocks noGrp="1"/>
          </p:cNvSpPr>
          <p:nvPr>
            <p:ph type="pic" sz="quarter" idx="10"/>
          </p:nvPr>
        </p:nvSpPr>
        <p:spPr/>
      </p:sp>
      <p:sp>
        <p:nvSpPr>
          <p:cNvPr id="27" name="Text Placeholder 24">
            <a:extLst>
              <a:ext uri="{FF2B5EF4-FFF2-40B4-BE49-F238E27FC236}">
                <a16:creationId xmlns:a16="http://schemas.microsoft.com/office/drawing/2014/main" id="{E5774A32-F5F6-ED48-9228-98C1BD5E1CAA}"/>
              </a:ext>
            </a:extLst>
          </p:cNvPr>
          <p:cNvSpPr txBox="1">
            <a:spLocks/>
          </p:cNvSpPr>
          <p:nvPr/>
        </p:nvSpPr>
        <p:spPr>
          <a:xfrm>
            <a:off x="3654424" y="4041648"/>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Crime Victims’ Compensation Program</a:t>
            </a:r>
          </a:p>
        </p:txBody>
      </p:sp>
      <p:sp>
        <p:nvSpPr>
          <p:cNvPr id="35" name="Text Placeholder 27">
            <a:extLst>
              <a:ext uri="{FF2B5EF4-FFF2-40B4-BE49-F238E27FC236}">
                <a16:creationId xmlns:a16="http://schemas.microsoft.com/office/drawing/2014/main" id="{55B0035E-75C2-6D43-996B-EB23F7025B5F}"/>
              </a:ext>
            </a:extLst>
          </p:cNvPr>
          <p:cNvSpPr txBox="1">
            <a:spLocks/>
          </p:cNvSpPr>
          <p:nvPr/>
        </p:nvSpPr>
        <p:spPr>
          <a:xfrm>
            <a:off x="3654424" y="6633256"/>
            <a:ext cx="2428875" cy="228600"/>
          </a:xfrm>
          <a:prstGeom prst="rect">
            <a:avLst/>
          </a:prstGeom>
        </p:spPr>
        <p:txBody>
          <a:bodyPr vert="horz" lIns="0" tIns="0" rIns="0" bIns="0" rtlCol="0">
            <a:noAutofit/>
          </a:bodyPr>
          <a:lstStyle>
            <a:lvl1pPr marL="0" indent="0" algn="l" defTabSz="754380" rtl="0" eaLnBrk="1" latinLnBrk="0" hangingPunct="1">
              <a:lnSpc>
                <a:spcPct val="100000"/>
              </a:lnSpc>
              <a:spcBef>
                <a:spcPts val="0"/>
              </a:spcBef>
              <a:buFont typeface="Arial" panose="020B0604020202020204" pitchFamily="34" charset="0"/>
              <a:buNone/>
              <a:defRPr sz="1200" b="1" kern="1200" baseline="0">
                <a:solidFill>
                  <a:schemeClr val="tx1"/>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Contact Us</a:t>
            </a:r>
          </a:p>
        </p:txBody>
      </p:sp>
      <p:sp>
        <p:nvSpPr>
          <p:cNvPr id="36" name="Text Placeholder 64">
            <a:extLst>
              <a:ext uri="{FF2B5EF4-FFF2-40B4-BE49-F238E27FC236}">
                <a16:creationId xmlns:a16="http://schemas.microsoft.com/office/drawing/2014/main" id="{5337CAD0-61AC-7E47-AB2A-D7628543C5AF}"/>
              </a:ext>
            </a:extLst>
          </p:cNvPr>
          <p:cNvSpPr txBox="1">
            <a:spLocks/>
          </p:cNvSpPr>
          <p:nvPr/>
        </p:nvSpPr>
        <p:spPr>
          <a:xfrm>
            <a:off x="3581400" y="4976214"/>
            <a:ext cx="2428875" cy="880809"/>
          </a:xfrm>
          <a:prstGeom prst="rect">
            <a:avLst/>
          </a:prstGeom>
        </p:spPr>
        <p:txBody>
          <a:bodyPr vert="horz" lIns="0" tIns="0" rIns="0" bIns="0" rtlCol="0" anchor="t">
            <a:noAutofit/>
          </a:bodyPr>
          <a:lstStyle>
            <a:lvl1pPr marL="0" indent="0" algn="l" defTabSz="754380" rtl="0" eaLnBrk="1" latinLnBrk="0" hangingPunct="1">
              <a:lnSpc>
                <a:spcPct val="120000"/>
              </a:lnSpc>
              <a:spcBef>
                <a:spcPts val="0"/>
              </a:spcBef>
              <a:buFont typeface="Arial" panose="020B0604020202020204" pitchFamily="34" charset="0"/>
              <a:buNone/>
              <a:defRPr sz="1000" kern="1200" baseline="0">
                <a:solidFill>
                  <a:schemeClr val="tx1"/>
                </a:solidFill>
                <a:latin typeface="+mn-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solidFill>
                  <a:srgbClr val="000000"/>
                </a:solidFill>
              </a:rPr>
              <a:t>This is a government program aimed at reimbursing the victims of crime as well as their families who are directed  by the victims condition.</a:t>
            </a:r>
          </a:p>
          <a:p>
            <a:r>
              <a:rPr lang="en-GB" dirty="0">
                <a:solidFill>
                  <a:srgbClr val="000000"/>
                </a:solidFill>
              </a:rPr>
              <a:t>Compensation to victims of crime may include reasonable expenses such as: payment of any loss of wages or income up to $20,000</a:t>
            </a:r>
            <a:endParaRPr lang="en-US" dirty="0">
              <a:solidFill>
                <a:srgbClr val="000000"/>
              </a:solidFill>
            </a:endParaRPr>
          </a:p>
        </p:txBody>
      </p:sp>
      <p:sp>
        <p:nvSpPr>
          <p:cNvPr id="37" name="Text Placeholder 24">
            <a:extLst>
              <a:ext uri="{FF2B5EF4-FFF2-40B4-BE49-F238E27FC236}">
                <a16:creationId xmlns:a16="http://schemas.microsoft.com/office/drawing/2014/main" id="{E7B7DD32-8126-D848-AFCB-BD948C1E74F8}"/>
              </a:ext>
            </a:extLst>
          </p:cNvPr>
          <p:cNvSpPr txBox="1">
            <a:spLocks/>
          </p:cNvSpPr>
          <p:nvPr/>
        </p:nvSpPr>
        <p:spPr>
          <a:xfrm>
            <a:off x="457199" y="3200400"/>
            <a:ext cx="2819400" cy="457200"/>
          </a:xfrm>
          <a:prstGeom prst="rect">
            <a:avLst/>
          </a:prstGeom>
        </p:spPr>
        <p:txBody>
          <a:bodyPr vert="horz" lIns="0" tIns="0" rIns="0" bIns="0" rtlCol="0">
            <a:noAutofit/>
          </a:bodyPr>
          <a:lstStyle>
            <a:lvl1pPr marL="0" indent="0" algn="l" defTabSz="754380" rtl="0" eaLnBrk="1" latinLnBrk="0" hangingPunct="1">
              <a:lnSpc>
                <a:spcPct val="90000"/>
              </a:lnSpc>
              <a:spcBef>
                <a:spcPts val="0"/>
              </a:spcBef>
              <a:buFont typeface="Arial" panose="020B0604020202020204" pitchFamily="34" charset="0"/>
              <a:buNone/>
              <a:defRPr sz="2000" b="1" kern="1200" baseline="0">
                <a:solidFill>
                  <a:schemeClr val="accent2">
                    <a:lumMod val="75000"/>
                  </a:schemeClr>
                </a:solidFill>
                <a:latin typeface="+mj-lt"/>
                <a:ea typeface="+mn-ea"/>
                <a:cs typeface="+mn-cs"/>
              </a:defRPr>
            </a:lvl1pPr>
            <a:lvl2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2pPr>
            <a:lvl3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3pPr>
            <a:lvl4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4pPr>
            <a:lvl5pPr marL="0" indent="0" algn="l" defTabSz="754380" rtl="0" eaLnBrk="1" latinLnBrk="0" hangingPunct="1">
              <a:lnSpc>
                <a:spcPct val="100000"/>
              </a:lnSpc>
              <a:spcBef>
                <a:spcPts val="1000"/>
              </a:spcBef>
              <a:buFont typeface="Arial" panose="020B0604020202020204" pitchFamily="34" charset="0"/>
              <a:buNone/>
              <a:defRPr sz="1000" kern="1200">
                <a:solidFill>
                  <a:schemeClr val="tx1"/>
                </a:solidFill>
                <a:latin typeface="+mn-lt"/>
                <a:ea typeface="+mn-ea"/>
                <a:cs typeface="+mn-cs"/>
              </a:defRPr>
            </a:lvl5pPr>
            <a:lvl6pPr marL="207454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ct val="30000"/>
              </a:spcBef>
              <a:buFont typeface="Arial" panose="020B0604020202020204" pitchFamily="34" charset="0"/>
              <a:buChar char="•"/>
              <a:defRPr sz="1485" kern="1200">
                <a:solidFill>
                  <a:schemeClr val="tx1"/>
                </a:solidFill>
                <a:latin typeface="+mn-lt"/>
                <a:ea typeface="+mn-ea"/>
                <a:cs typeface="+mn-cs"/>
              </a:defRPr>
            </a:lvl9pPr>
          </a:lstStyle>
          <a:p>
            <a:r>
              <a:rPr lang="en-US" dirty="0"/>
              <a:t>Types of Victims</a:t>
            </a:r>
          </a:p>
        </p:txBody>
      </p:sp>
      <p:pic>
        <p:nvPicPr>
          <p:cNvPr id="1028" name="Picture 4" descr="Image result for victims of crime">
            <a:extLst>
              <a:ext uri="{FF2B5EF4-FFF2-40B4-BE49-F238E27FC236}">
                <a16:creationId xmlns:a16="http://schemas.microsoft.com/office/drawing/2014/main" id="{AC314A40-B0ED-4861-9740-82026023D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7401" y="457199"/>
            <a:ext cx="2453799" cy="36957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victims of crime images">
            <a:extLst>
              <a:ext uri="{FF2B5EF4-FFF2-40B4-BE49-F238E27FC236}">
                <a16:creationId xmlns:a16="http://schemas.microsoft.com/office/drawing/2014/main" id="{8CEB9FCD-2827-4995-8693-E7B2D09B11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3096010" cy="253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253737"/>
      </p:ext>
    </p:extLst>
  </p:cSld>
  <p:clrMapOvr>
    <a:masterClrMapping/>
  </p:clrMapOvr>
</p:sld>
</file>

<file path=ppt/theme/theme1.xml><?xml version="1.0" encoding="utf-8"?>
<a:theme xmlns:a="http://schemas.openxmlformats.org/drawingml/2006/main" name="BrochureColor">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Promote your business the easy way. This brochure template is already laid out for you. Just add information about your business: Insert your company logo, your own photos, and change the colors to get the polished, professional look you want.</APDescription>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848878</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2012-07-27T17:26:00+00:00</AssetStart>
    <FriendlyTitle xmlns="4873beb7-5857-4685-be1f-d57550cc96cc" xsi:nil="true"/>
    <MarketSpecific xmlns="4873beb7-5857-4685-be1f-d57550cc96cc">false</MarketSpecific>
    <TPNamespace xmlns="4873beb7-5857-4685-be1f-d57550cc96cc" xsi:nil="true"/>
    <PublishStatusLookup xmlns="4873beb7-5857-4685-be1f-d57550cc96cc">
      <Value>1603425</Value>
    </PublishStatusLookup>
    <APAuthor xmlns="4873beb7-5857-4685-be1f-d57550cc96cc">
      <UserInfo>
        <DisplayName>REDMOND\v-vaddu</DisplayName>
        <AccountId>2567</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TP103112828</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E32F16-139C-406D-87C5-ECC5DE68882E}">
  <ds:schemaRefs>
    <ds:schemaRef ds:uri="http://purl.org/dc/elements/1.1/"/>
    <ds:schemaRef ds:uri="http://www.w3.org/XML/1998/namespace"/>
    <ds:schemaRef ds:uri="http://schemas.microsoft.com/office/2006/documentManagement/types"/>
    <ds:schemaRef ds:uri="http://schemas.microsoft.com/office/2006/metadata/properties"/>
    <ds:schemaRef ds:uri="http://purl.org/dc/dcmitype/"/>
    <ds:schemaRef ds:uri="http://schemas.microsoft.com/office/infopath/2007/PartnerControls"/>
    <ds:schemaRef ds:uri="http://schemas.openxmlformats.org/package/2006/metadata/core-properties"/>
    <ds:schemaRef ds:uri="4873beb7-5857-4685-be1f-d57550cc96cc"/>
    <ds:schemaRef ds:uri="http://purl.org/dc/terms/"/>
  </ds:schemaRefs>
</ds:datastoreItem>
</file>

<file path=customXml/itemProps2.xml><?xml version="1.0" encoding="utf-8"?>
<ds:datastoreItem xmlns:ds="http://schemas.openxmlformats.org/officeDocument/2006/customXml" ds:itemID="{58164C57-B46C-4088-AC90-B7208082F27E}">
  <ds:schemaRefs>
    <ds:schemaRef ds:uri="http://schemas.microsoft.com/sharepoint/v3/contenttype/forms"/>
  </ds:schemaRefs>
</ds:datastoreItem>
</file>

<file path=customXml/itemProps3.xml><?xml version="1.0" encoding="utf-8"?>
<ds:datastoreItem xmlns:ds="http://schemas.openxmlformats.org/officeDocument/2006/customXml" ds:itemID="{29D5C73B-A606-4AC3-84BC-B9FE47B668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BrochureColor</Template>
  <TotalTime>0</TotalTime>
  <Words>181</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vt:lpstr>
      <vt:lpstr>BrochureColor</vt:lpstr>
      <vt:lpstr>Victims’ Rights and Services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Victims’ Rights and Services</dc:title>
  <dc:creator/>
  <cp:lastModifiedBy/>
  <cp:revision>11</cp:revision>
  <cp:lastPrinted>2018-03-23T15:02:06Z</cp:lastPrinted>
  <dcterms:created xsi:type="dcterms:W3CDTF">2018-03-23T15:00:31Z</dcterms:created>
  <dcterms:modified xsi:type="dcterms:W3CDTF">2019-04-28T10:26:04Z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